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4" r:id="rId2"/>
  </p:sldMasterIdLst>
  <p:notesMasterIdLst>
    <p:notesMasterId r:id="rId15"/>
  </p:notesMasterIdLst>
  <p:sldIdLst>
    <p:sldId id="435" r:id="rId3"/>
    <p:sldId id="438" r:id="rId4"/>
    <p:sldId id="443" r:id="rId5"/>
    <p:sldId id="444" r:id="rId6"/>
    <p:sldId id="446" r:id="rId7"/>
    <p:sldId id="442" r:id="rId8"/>
    <p:sldId id="437" r:id="rId9"/>
    <p:sldId id="439" r:id="rId10"/>
    <p:sldId id="440" r:id="rId11"/>
    <p:sldId id="441" r:id="rId12"/>
    <p:sldId id="320" r:id="rId13"/>
    <p:sldId id="34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755" autoAdjust="0"/>
  </p:normalViewPr>
  <p:slideViewPr>
    <p:cSldViewPr snapToGrid="0" snapToObjects="1">
      <p:cViewPr>
        <p:scale>
          <a:sx n="85" d="100"/>
          <a:sy n="85" d="100"/>
        </p:scale>
        <p:origin x="2944" y="9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6954C-3F1B-4540-90E1-8E4409030271}" type="datetimeFigureOut">
              <a:rPr lang="en-US" smtClean="0"/>
              <a:t>2/16/23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9FDE9-4B2D-884B-BE4B-021913485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42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A28C9AB-5814-BA4F-84A6-C6DECF72119E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56322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10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12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A28C9AB-5814-BA4F-84A6-C6DECF72119E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2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56322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8A41DB-3C36-6449-9373-1EA56DABCFD1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3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8A41DB-3C36-6449-9373-1EA56DABCFD1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4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8A41DB-3C36-6449-9373-1EA56DABCFD1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5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6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4109C48-A762-2643-9431-069025D2EFE0}" type="slidenum">
              <a:rPr lang="en-US" sz="1200">
                <a:solidFill>
                  <a:prstClr val="black"/>
                </a:solidFill>
              </a:rPr>
              <a:pPr eaLnBrk="1" hangingPunct="1"/>
              <a:t>7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846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8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9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7CB4-A6F5-0740-B5B9-B28E33453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99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741A-F786-5548-9EBD-86A2A7B0A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57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6EDB-A00C-A541-A783-1B1F87027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98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4B50-37E3-C44F-8A3C-E0EECB2AD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4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7593-07CE-C543-8177-94D0EF123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07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0 w 21600"/>
                <a:gd name="T1" fmla="*/ 0 h 21231"/>
                <a:gd name="T2" fmla="*/ 0 w 21600"/>
                <a:gd name="T3" fmla="*/ 0 h 21231"/>
                <a:gd name="T4" fmla="*/ 0 w 21600"/>
                <a:gd name="T5" fmla="*/ 0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7173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-10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5E267-0744-5545-A261-A53AAA964F6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703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75D92-1C10-CF4B-A27C-5224A049429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68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8A8FC-4D69-0F4F-80B7-30AA88BBA0E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973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D9396-5D04-BA4A-B915-C6F4FD812AE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514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A3612-B84F-F940-88B0-1A42C92F030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394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6BA26-5FAF-FE44-860E-AA49FDBF00D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566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7992-B5C5-A844-93FB-E7FD2ABFB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41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19F1F-A5F2-0844-8502-0234C5EA494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569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E02AC-C9FE-2244-A82B-1434294C81A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422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39229-0EBD-BA49-A0B1-F4778E24FF6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2456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872BE-84B3-F644-A099-40F652A9EC5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1954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90741-A848-2341-83A8-045A96CCA9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7274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D6456-469E-EE41-9064-F19ECE8C3F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470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EA5E-BC0A-6C49-840F-70571C362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17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87DB-0570-9347-A22A-51B9FD297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10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3C6B-B1EC-F343-8F2A-EEE00D3F7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79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624F-FBE7-CB4C-A1D1-155976309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70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1922-639B-D94E-850D-61AE0215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9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6029-28F8-C74C-BC4F-B27B77B5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9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F855-A994-7F47-89C6-145F3C0CD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65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FCEC4A-0619-534F-AB0C-4C4D1986DF16}" type="slidenum">
              <a:rPr lang="en-US"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10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6147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294187F-00A1-6040-B8D4-6AA4296BE230}" type="slidenum">
              <a:rPr lang="en-US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285891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l"/>
        <a:defRPr sz="32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charset="0"/>
        <a:buChar char="l"/>
        <a:defRPr sz="24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093296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4941887"/>
            <a:ext cx="9144000" cy="115093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r>
              <a:rPr lang="en-US" sz="3200" i="1" dirty="0"/>
              <a:t>Soteriology: God’s Rescue Program</a:t>
            </a:r>
            <a:r>
              <a:rPr lang="en-SG" sz="3200" i="1" dirty="0"/>
              <a:t> </a:t>
            </a:r>
            <a:endParaRPr lang="en-US" sz="3200" i="1" dirty="0"/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6826"/>
            <a:ext cx="9120187" cy="1446653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6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The Application of Salvation</a:t>
            </a: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8457448" y="87313"/>
            <a:ext cx="527007" cy="46166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defTabSz="914400">
              <a:defRPr/>
            </a:pPr>
            <a:r>
              <a:rPr lang="en-US" altLang="zh-CN" b="1" kern="0" dirty="0">
                <a:solidFill>
                  <a:srgbClr val="FFFFFF"/>
                </a:solidFill>
                <a:latin typeface="Arial" charset="0"/>
              </a:rPr>
              <a:t>59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F10CD2-439A-09A6-D0B9-39F94C7A9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5034"/>
            <a:ext cx="9144000" cy="46833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Dr. Rick Griffith •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Jordan Evangelical Theological Seminary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•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180840589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469"/>
            <a:ext cx="9144000" cy="829727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en-US" sz="40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So now what should we do?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57909"/>
            <a:ext cx="9144000" cy="610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6538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74800" y="0"/>
            <a:ext cx="9070975" cy="1143000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67830956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Salvation link at 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and script for free!</a:t>
            </a:r>
            <a:endParaRPr lang="en-US" sz="11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91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093296"/>
          </a:xfrm>
          <a:prstGeom prst="rect">
            <a:avLst/>
          </a:prstGeom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6826"/>
            <a:ext cx="9120187" cy="1446653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6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The Application of Salvation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3022017"/>
            <a:ext cx="9144000" cy="115093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defPPr>
              <a:defRPr lang="en-US"/>
            </a:defPPr>
            <a:lvl1pPr algn="ctr" defTabSz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r>
              <a:rPr lang="en-US" sz="3200" i="1" dirty="0">
                <a:solidFill>
                  <a:srgbClr val="FFFF00"/>
                </a:solidFill>
              </a:rPr>
              <a:t>The logical order where God grants salvation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-23813" y="4196035"/>
            <a:ext cx="9144000" cy="115093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400"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Solely of God—calling, regeneration</a:t>
            </a:r>
          </a:p>
          <a:p>
            <a:pPr defTabSz="914400"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Involve man as well—conviction, conversion</a:t>
            </a: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8457448" y="87313"/>
            <a:ext cx="527007" cy="46166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defTabSz="914400">
              <a:defRPr/>
            </a:pPr>
            <a:r>
              <a:rPr lang="en-US" altLang="zh-CN" b="1" kern="0" dirty="0">
                <a:solidFill>
                  <a:srgbClr val="FFFFFF"/>
                </a:solidFill>
                <a:latin typeface="Arial" charset="0"/>
              </a:rPr>
              <a:t>59</a:t>
            </a:r>
          </a:p>
        </p:txBody>
      </p:sp>
    </p:spTree>
    <p:extLst>
      <p:ext uri="{BB962C8B-B14F-4D97-AF65-F5344CB8AC3E}">
        <p14:creationId xmlns:p14="http://schemas.microsoft.com/office/powerpoint/2010/main" val="152875413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anctity of Life Week Wood Panel Worship 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1400"/>
            <a:ext cx="9144000" cy="894079"/>
          </a:xfrm>
          <a:solidFill>
            <a:srgbClr val="000000"/>
          </a:soli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algn="l">
              <a:defRPr/>
            </a:pP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A Logical Order in the Way of Salvation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1655" y="1266436"/>
            <a:ext cx="6258573" cy="522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984250" indent="-984250" algn="l">
              <a:buAutoNum type="alphaLcParenR"/>
              <a:defRPr/>
            </a:pPr>
            <a:r>
              <a:rPr lang="en-US" sz="4800" b="1" dirty="0">
                <a:solidFill>
                  <a:srgbClr val="FFFFFF"/>
                </a:solidFill>
                <a:effectLst>
                  <a:glow rad="254000">
                    <a:schemeClr val="tx1"/>
                  </a:glow>
                </a:effectLst>
              </a:rPr>
              <a:t>Conviction</a:t>
            </a:r>
          </a:p>
          <a:p>
            <a:pPr marL="984250" indent="-984250" algn="l">
              <a:buAutoNum type="alphaLcParenR"/>
              <a:defRPr/>
            </a:pPr>
            <a:r>
              <a:rPr lang="en-US" sz="4800" b="1" dirty="0">
                <a:solidFill>
                  <a:srgbClr val="FFFFFF"/>
                </a:solidFill>
                <a:effectLst>
                  <a:glow rad="254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Calling</a:t>
            </a:r>
          </a:p>
          <a:p>
            <a:pPr marL="984250" indent="-984250" algn="l">
              <a:buAutoNum type="alphaLcParenR"/>
              <a:defRPr/>
            </a:pPr>
            <a:r>
              <a:rPr lang="en-US" sz="4800" b="1" dirty="0">
                <a:solidFill>
                  <a:srgbClr val="FFFFFF"/>
                </a:solidFill>
                <a:effectLst>
                  <a:glow rad="254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Regeneration</a:t>
            </a:r>
          </a:p>
          <a:p>
            <a:pPr marL="984250" indent="-984250" algn="l">
              <a:buAutoNum type="alphaLcParenR"/>
              <a:defRPr/>
            </a:pPr>
            <a:r>
              <a:rPr lang="en-US" sz="4800" b="1" dirty="0">
                <a:solidFill>
                  <a:srgbClr val="FFFFFF"/>
                </a:solidFill>
                <a:effectLst>
                  <a:glow rad="254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Faith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8362" y="1266436"/>
            <a:ext cx="3055638" cy="5591564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-23813" y="6376794"/>
            <a:ext cx="9228216" cy="481206"/>
          </a:xfrm>
          <a:prstGeom prst="rect">
            <a:avLst/>
          </a:prstGeom>
          <a:solidFill>
            <a:srgbClr val="050A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Geneva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9pPr>
          </a:lstStyle>
          <a:p>
            <a:pPr algn="ctr" defTabSz="914400" eaLnBrk="0" hangingPunct="0"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Ryrie, </a:t>
            </a:r>
            <a:r>
              <a:rPr lang="en-US" sz="2000" b="1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Basic Theology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, Chapter 56</a:t>
            </a: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8583299" y="87313"/>
            <a:ext cx="527007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defTabSz="914400">
              <a:defRPr/>
            </a:pPr>
            <a:r>
              <a:rPr lang="en-US" altLang="zh-CN" b="1" kern="0" dirty="0">
                <a:solidFill>
                  <a:srgbClr val="FFFFFF"/>
                </a:solidFill>
                <a:latin typeface="Arial" charset="0"/>
              </a:rPr>
              <a:t>59</a:t>
            </a:r>
          </a:p>
        </p:txBody>
      </p:sp>
    </p:spTree>
    <p:extLst>
      <p:ext uri="{BB962C8B-B14F-4D97-AF65-F5344CB8AC3E}">
        <p14:creationId xmlns:p14="http://schemas.microsoft.com/office/powerpoint/2010/main" val="169920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rk Blue Worship Backgroun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32008"/>
            <a:ext cx="9144000" cy="2033256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en-US" sz="54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Your Small Group Presentation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2330738"/>
            <a:ext cx="9144000" cy="3836552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442913" indent="-442913" algn="l">
              <a:buFont typeface="Arial"/>
              <a:buChar char="•"/>
              <a:defRPr/>
            </a:pPr>
            <a:r>
              <a:rPr 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5 minutes: </a:t>
            </a:r>
            <a:r>
              <a:rPr lang="en-US" sz="32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Divide</a:t>
            </a:r>
            <a:r>
              <a:rPr 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the class into FOUR small groups</a:t>
            </a:r>
          </a:p>
          <a:p>
            <a:pPr marL="442913" indent="-442913" algn="l">
              <a:buFont typeface="Arial"/>
              <a:buChar char="•"/>
              <a:defRPr/>
            </a:pPr>
            <a:r>
              <a:rPr 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20 minutes: </a:t>
            </a:r>
            <a:r>
              <a:rPr lang="en-US" sz="32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Discuss</a:t>
            </a:r>
            <a:r>
              <a:rPr 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your topic in Ryrie’s chapter 56 (pp. 374-78): either conviction, calling, regeneration, or faith</a:t>
            </a:r>
          </a:p>
          <a:p>
            <a:pPr marL="442913" indent="-442913" algn="l">
              <a:buFont typeface="Arial"/>
              <a:buChar char="•"/>
              <a:defRPr/>
            </a:pPr>
            <a:r>
              <a:rPr 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12 minutes: </a:t>
            </a:r>
            <a:r>
              <a:rPr lang="en-US" sz="32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Present</a:t>
            </a:r>
            <a:r>
              <a:rPr 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for 3 minutes—use lecture, drama, song, visuals, etc.</a:t>
            </a:r>
          </a:p>
        </p:txBody>
      </p:sp>
    </p:spTree>
    <p:extLst>
      <p:ext uri="{BB962C8B-B14F-4D97-AF65-F5344CB8AC3E}">
        <p14:creationId xmlns:p14="http://schemas.microsoft.com/office/powerpoint/2010/main" val="1315307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anctity of Life Week Wood Panel Worship 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1400"/>
            <a:ext cx="9144000" cy="894079"/>
          </a:xfrm>
          <a:solidFill>
            <a:srgbClr val="000000"/>
          </a:soli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algn="l">
              <a:defRPr/>
            </a:pP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A Logical Order in the Way of Salvation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1655" y="1266436"/>
            <a:ext cx="6258573" cy="522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984250" indent="-984250" algn="l">
              <a:buAutoNum type="alphaLcParenR"/>
              <a:defRPr/>
            </a:pPr>
            <a:r>
              <a:rPr lang="en-US" sz="4800" b="1" dirty="0">
                <a:solidFill>
                  <a:srgbClr val="FFFFFF"/>
                </a:solidFill>
                <a:effectLst>
                  <a:glow rad="254000">
                    <a:schemeClr val="tx1"/>
                  </a:glow>
                </a:effectLst>
              </a:rPr>
              <a:t>Conviction</a:t>
            </a:r>
          </a:p>
          <a:p>
            <a:pPr marL="984250" indent="-984250" algn="l">
              <a:buAutoNum type="alphaLcParenR"/>
              <a:defRPr/>
            </a:pPr>
            <a:r>
              <a:rPr lang="en-US" sz="4800" b="1" dirty="0">
                <a:solidFill>
                  <a:srgbClr val="FFFFFF"/>
                </a:solidFill>
                <a:effectLst>
                  <a:glow rad="254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Calling</a:t>
            </a:r>
          </a:p>
          <a:p>
            <a:pPr marL="984250" indent="-984250" algn="l">
              <a:buAutoNum type="alphaLcParenR"/>
              <a:defRPr/>
            </a:pPr>
            <a:r>
              <a:rPr lang="en-US" sz="4800" b="1" dirty="0">
                <a:solidFill>
                  <a:srgbClr val="FFFFFF"/>
                </a:solidFill>
                <a:effectLst>
                  <a:glow rad="254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Regeneration</a:t>
            </a:r>
          </a:p>
          <a:p>
            <a:pPr marL="984250" indent="-984250" algn="l">
              <a:buAutoNum type="alphaLcParenR"/>
              <a:defRPr/>
            </a:pPr>
            <a:r>
              <a:rPr lang="en-US" sz="4800" b="1" dirty="0">
                <a:solidFill>
                  <a:srgbClr val="FFFFFF"/>
                </a:solidFill>
                <a:effectLst>
                  <a:glow rad="254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Faith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8362" y="1266436"/>
            <a:ext cx="3055638" cy="5591564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-23813" y="6376794"/>
            <a:ext cx="9228216" cy="481206"/>
          </a:xfrm>
          <a:prstGeom prst="rect">
            <a:avLst/>
          </a:prstGeom>
          <a:solidFill>
            <a:srgbClr val="050A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Geneva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9pPr>
          </a:lstStyle>
          <a:p>
            <a:pPr algn="ctr" defTabSz="914400" eaLnBrk="0" hangingPunct="0"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Ryrie, </a:t>
            </a:r>
            <a:r>
              <a:rPr lang="en-US" sz="2000" b="1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Basic Theology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, Chapter 56</a:t>
            </a: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8583299" y="87313"/>
            <a:ext cx="527007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defTabSz="914400">
              <a:defRPr/>
            </a:pPr>
            <a:r>
              <a:rPr lang="en-US" altLang="zh-CN" b="1" kern="0" dirty="0">
                <a:solidFill>
                  <a:srgbClr val="FFFFFF"/>
                </a:solidFill>
                <a:latin typeface="Arial" charset="0"/>
              </a:rPr>
              <a:t>59</a:t>
            </a:r>
          </a:p>
        </p:txBody>
      </p:sp>
    </p:spTree>
    <p:extLst>
      <p:ext uri="{BB962C8B-B14F-4D97-AF65-F5344CB8AC3E}">
        <p14:creationId xmlns:p14="http://schemas.microsoft.com/office/powerpoint/2010/main" val="55315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469"/>
            <a:ext cx="9144000" cy="829727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en-US" sz="4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Note the Balance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854025" y="4320189"/>
            <a:ext cx="2264639" cy="829727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>
              <a:defRPr/>
            </a:pPr>
            <a:r>
              <a:rPr lang="en-US" sz="60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God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862936" y="4320189"/>
            <a:ext cx="2264639" cy="829727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>
              <a:defRPr/>
            </a:pPr>
            <a:r>
              <a:rPr lang="en-US" sz="60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Us</a:t>
            </a:r>
          </a:p>
        </p:txBody>
      </p:sp>
    </p:spTree>
    <p:extLst>
      <p:ext uri="{BB962C8B-B14F-4D97-AF65-F5344CB8AC3E}">
        <p14:creationId xmlns:p14="http://schemas.microsoft.com/office/powerpoint/2010/main" val="323175912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65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549275"/>
            <a:ext cx="50800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499992" y="3212976"/>
            <a:ext cx="4268788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FFFF"/>
                </a:solidFill>
                <a:effectLst>
                  <a:glow rad="177800">
                    <a:srgbClr val="000000"/>
                  </a:glow>
                </a:effectLst>
                <a:latin typeface="Arial" charset="0"/>
                <a:cs typeface="Arial" charset="0"/>
              </a:rPr>
              <a:t>What is saving faith?  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FFFFFF"/>
              </a:solidFill>
              <a:effectLst>
                <a:glow rad="177800">
                  <a:srgbClr val="000000"/>
                </a:glow>
              </a:effectLst>
              <a:latin typeface="Arial" charset="0"/>
              <a:cs typeface="Arial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FFFF"/>
                </a:solidFill>
                <a:effectLst>
                  <a:glow rad="177800">
                    <a:srgbClr val="000000"/>
                  </a:glow>
                </a:effectLst>
                <a:latin typeface="Arial" charset="0"/>
                <a:cs typeface="Arial" charset="0"/>
              </a:rPr>
              <a:t>How is it different from false faith?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648444"/>
            <a:ext cx="8135938" cy="1324081"/>
          </a:xfrm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8000" b="1" kern="1200" dirty="0">
                <a:solidFill>
                  <a:srgbClr val="FFFF00"/>
                </a:solidFill>
                <a:effectLst>
                  <a:glow rad="177800">
                    <a:schemeClr val="bg2"/>
                  </a:glow>
                </a:effectLst>
                <a:latin typeface="Arial" charset="0"/>
                <a:ea typeface="ＭＳ Ｐゴシック" charset="0"/>
                <a:cs typeface="Arial" charset="0"/>
              </a:rPr>
              <a:t>Faith in John</a:t>
            </a:r>
            <a:endParaRPr lang="en-US" sz="1800" b="1" kern="1200" dirty="0">
              <a:solidFill>
                <a:srgbClr val="FFFF00"/>
              </a:solidFill>
              <a:effectLst>
                <a:glow rad="177800">
                  <a:schemeClr val="bg2"/>
                </a:glo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9196" y="2780928"/>
            <a:ext cx="426878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FFFF"/>
                </a:solidFill>
                <a:effectLst>
                  <a:glow rad="177800">
                    <a:srgbClr val="000000"/>
                  </a:glow>
                </a:effectLst>
                <a:latin typeface="Arial" charset="0"/>
                <a:cs typeface="Arial" charset="0"/>
              </a:rPr>
              <a:t>What must you trust about Jesus to be saved?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FFFFFF"/>
              </a:solidFill>
              <a:effectLst>
                <a:glow rad="177800">
                  <a:srgbClr val="000000"/>
                </a:glow>
              </a:effectLst>
              <a:latin typeface="Arial" charset="0"/>
              <a:cs typeface="Arial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FFFF"/>
                </a:solidFill>
                <a:effectLst>
                  <a:glow rad="177800">
                    <a:srgbClr val="000000"/>
                  </a:glow>
                </a:effectLst>
                <a:latin typeface="Arial" charset="0"/>
                <a:cs typeface="Arial" charset="0"/>
              </a:rPr>
              <a:t>Must you add anything to this?</a:t>
            </a:r>
          </a:p>
        </p:txBody>
      </p:sp>
    </p:spTree>
    <p:extLst>
      <p:ext uri="{BB962C8B-B14F-4D97-AF65-F5344CB8AC3E}">
        <p14:creationId xmlns:p14="http://schemas.microsoft.com/office/powerpoint/2010/main" val="384134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build="p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24950" cy="6858000"/>
          </a:xfrm>
          <a:prstGeom prst="rect">
            <a:avLst/>
          </a:prstGeom>
        </p:spPr>
      </p:pic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7374" y="29469"/>
            <a:ext cx="8926626" cy="829727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 algn="l">
              <a:defRPr/>
            </a:pP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What Role Do the Ordinances Play?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5114" y="1621415"/>
            <a:ext cx="5332555" cy="2806608"/>
          </a:xfrm>
          <a:prstGeom prst="rect">
            <a:avLst/>
          </a:prstGeom>
          <a:ln w="57150" cmpd="sng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3974575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3813" y="2212309"/>
            <a:ext cx="9144000" cy="2490322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en-US" sz="4800" b="1" i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The Main Point: </a:t>
            </a:r>
            <a:br>
              <a:rPr lang="en-US" sz="4800" b="1" i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Salvation Results from Activities of Both God and Man</a:t>
            </a:r>
            <a:endParaRPr lang="en-US" sz="4800" b="1" dirty="0">
              <a:effectLst>
                <a:glow rad="1270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23813" y="4527853"/>
            <a:ext cx="9144000" cy="115093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400"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Solely of God—calling, regeneration</a:t>
            </a:r>
          </a:p>
          <a:p>
            <a:pPr defTabSz="914400"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Involve man as well—conviction, conversion</a:t>
            </a:r>
          </a:p>
        </p:txBody>
      </p:sp>
    </p:spTree>
    <p:extLst>
      <p:ext uri="{BB962C8B-B14F-4D97-AF65-F5344CB8AC3E}">
        <p14:creationId xmlns:p14="http://schemas.microsoft.com/office/powerpoint/2010/main" val="278284906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4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254</Words>
  <Application>Microsoft Macintosh PowerPoint</Application>
  <PresentationFormat>On-screen Show (4:3)</PresentationFormat>
  <Paragraphs>56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Comic Sans MS</vt:lpstr>
      <vt:lpstr>Times New Roman</vt:lpstr>
      <vt:lpstr>Wingdings</vt:lpstr>
      <vt:lpstr>49_Blank Presentation</vt:lpstr>
      <vt:lpstr>Soaring</vt:lpstr>
      <vt:lpstr>The Application of Salvation</vt:lpstr>
      <vt:lpstr>The Application of Salvation</vt:lpstr>
      <vt:lpstr>A Logical Order in the Way of Salvation</vt:lpstr>
      <vt:lpstr>Your Small Group Presentation</vt:lpstr>
      <vt:lpstr>A Logical Order in the Way of Salvation</vt:lpstr>
      <vt:lpstr>Note the Balance</vt:lpstr>
      <vt:lpstr>Faith in John</vt:lpstr>
      <vt:lpstr>What Role Do the Ordinances Play?</vt:lpstr>
      <vt:lpstr>The Main Point:  Salvation Results from Activities of Both God and Man</vt:lpstr>
      <vt:lpstr>So now what should we do?</vt:lpstr>
      <vt:lpstr>Black</vt:lpstr>
      <vt:lpstr>Salvation link at BibleStudyDownloads.org</vt:lpstr>
    </vt:vector>
  </TitlesOfParts>
  <Company>Singapore Bible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Sermon Title</dc:title>
  <dc:creator>Rick Griffith</dc:creator>
  <cp:lastModifiedBy>Rick Griffith</cp:lastModifiedBy>
  <cp:revision>57</cp:revision>
  <dcterms:created xsi:type="dcterms:W3CDTF">2014-08-02T06:39:19Z</dcterms:created>
  <dcterms:modified xsi:type="dcterms:W3CDTF">2023-02-16T07:29:35Z</dcterms:modified>
</cp:coreProperties>
</file>